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62" r:id="rId2"/>
    <p:sldId id="266" r:id="rId3"/>
    <p:sldId id="271" r:id="rId4"/>
    <p:sldId id="272" r:id="rId5"/>
    <p:sldId id="275" r:id="rId6"/>
    <p:sldId id="276" r:id="rId7"/>
    <p:sldId id="277" r:id="rId8"/>
    <p:sldId id="278" r:id="rId9"/>
    <p:sldId id="279" r:id="rId10"/>
    <p:sldId id="273" r:id="rId11"/>
    <p:sldId id="280"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4F40"/>
    <a:srgbClr val="423500"/>
    <a:srgbClr val="00657C"/>
    <a:srgbClr val="7D603C"/>
    <a:srgbClr val="C89A3F"/>
    <a:srgbClr val="D3A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523"/>
  </p:normalViewPr>
  <p:slideViewPr>
    <p:cSldViewPr snapToGrid="0" snapToObjects="1">
      <p:cViewPr varScale="1">
        <p:scale>
          <a:sx n="70" d="100"/>
          <a:sy n="70" d="100"/>
        </p:scale>
        <p:origin x="654" y="72"/>
      </p:cViewPr>
      <p:guideLst/>
    </p:cSldViewPr>
  </p:slideViewPr>
  <p:notesTextViewPr>
    <p:cViewPr>
      <p:scale>
        <a:sx n="3" d="2"/>
        <a:sy n="3" d="2"/>
      </p:scale>
      <p:origin x="0" y="0"/>
    </p:cViewPr>
  </p:notesTextViewPr>
  <p:notesViewPr>
    <p:cSldViewPr snapToGrid="0" snapToObject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120F7327-6FC7-4E48-83EA-67CC23E29E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4156CF7B-0889-425A-93D6-CA12610501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34DBA5-B21E-4471-BB77-5BDD26B7EEDB}" type="datetimeFigureOut">
              <a:rPr lang="en-US" smtClean="0"/>
              <a:t>12/9/2020</a:t>
            </a:fld>
            <a:endParaRPr lang="en-US"/>
          </a:p>
        </p:txBody>
      </p:sp>
      <p:sp>
        <p:nvSpPr>
          <p:cNvPr id="4" name="Footer Placeholder 3">
            <a:extLst>
              <a:ext uri="{FF2B5EF4-FFF2-40B4-BE49-F238E27FC236}">
                <a16:creationId xmlns:a16="http://schemas.microsoft.com/office/drawing/2014/main" xmlns="" id="{82EF05C7-DDD3-4DCB-981B-49F244FCBE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36D0DC71-B972-4E52-AF5F-417EA6C474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CEA084-33BA-4D2D-BF6A-8C41E0C72CA0}" type="slidenum">
              <a:rPr lang="en-US" smtClean="0"/>
              <a:t>‹#›</a:t>
            </a:fld>
            <a:endParaRPr lang="en-US"/>
          </a:p>
        </p:txBody>
      </p:sp>
    </p:spTree>
    <p:extLst>
      <p:ext uri="{BB962C8B-B14F-4D97-AF65-F5344CB8AC3E}">
        <p14:creationId xmlns:p14="http://schemas.microsoft.com/office/powerpoint/2010/main" val="3193173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1320C1-AD15-FF4B-931E-6A74A4A59EB5}" type="datetimeFigureOut">
              <a:rPr lang="en-US" smtClean="0"/>
              <a:t>12/9/2020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5EAB8-0AFB-9942-A30C-047B09295335}" type="slidenum">
              <a:rPr lang="en-US" smtClean="0"/>
              <a:t>‹#›</a:t>
            </a:fld>
            <a:endParaRPr lang="en-US"/>
          </a:p>
        </p:txBody>
      </p:sp>
    </p:spTree>
    <p:extLst>
      <p:ext uri="{BB962C8B-B14F-4D97-AF65-F5344CB8AC3E}">
        <p14:creationId xmlns:p14="http://schemas.microsoft.com/office/powerpoint/2010/main" val="94787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This presentation will focus on the different ethical challenges in relation to different fields such as the use of authority, policing policies, human rights, criminal justice policy, relation between personal and professional interests, media reporting among others. </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t>1</a:t>
            </a:fld>
            <a:endParaRPr lang="en-US"/>
          </a:p>
        </p:txBody>
      </p:sp>
    </p:spTree>
    <p:extLst>
      <p:ext uri="{BB962C8B-B14F-4D97-AF65-F5344CB8AC3E}">
        <p14:creationId xmlns:p14="http://schemas.microsoft.com/office/powerpoint/2010/main" val="22474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Ethical issues are forever present in the criminal justice field. These issues may range from personal all the way to professionalism of an individual. Mitigating such challenges are important in ensuring smooth operation of the criminal justice field (Braswell et al., 2017). This presentation will focus on the different ethical challenges in relation to different fields such as the use of authority, policing policies, human rights, criminal justice policy, relation between personal and professional interests, media reporting etc. These areas are the most affected with these challenges. Therefore, addressing each issue separately will further explain them in details for every individuals understanding.</a:t>
            </a:r>
          </a:p>
        </p:txBody>
      </p:sp>
      <p:sp>
        <p:nvSpPr>
          <p:cNvPr id="4" name="Slide Number Placeholder 3"/>
          <p:cNvSpPr>
            <a:spLocks noGrp="1"/>
          </p:cNvSpPr>
          <p:nvPr>
            <p:ph type="sldNum" sz="quarter" idx="5"/>
          </p:nvPr>
        </p:nvSpPr>
        <p:spPr/>
        <p:txBody>
          <a:bodyPr/>
          <a:lstStyle/>
          <a:p>
            <a:fld id="{2A85EAB8-0AFB-9942-A30C-047B09295335}" type="slidenum">
              <a:rPr lang="en-US" smtClean="0"/>
              <a:t>2</a:t>
            </a:fld>
            <a:endParaRPr lang="en-US"/>
          </a:p>
        </p:txBody>
      </p:sp>
    </p:spTree>
    <p:extLst>
      <p:ext uri="{BB962C8B-B14F-4D97-AF65-F5344CB8AC3E}">
        <p14:creationId xmlns:p14="http://schemas.microsoft.com/office/powerpoint/2010/main" val="394324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Normally, law enforcers have immeasurable amounts of power usable against citizens to limit their freedom, using force against them, confiscating their belongings and frisk both them and their residentials. These capacities are awarded to law enforces legally under specified conditions and they are trained to recognize when the powers should be legally applicable (Braswell et al., 2017). These capacities are legally authorized and law enforcers are fully aware of that. Therefore, it is crucial for law enforcers not to misuse these powers when awarded for two major reasons. First is due to citizenship psychology where citizens through trying to do the right things in order to be part of the mainstream society hence, doing things that are unreasonable requested by the law enforcement officers (Bazelon, 2017). Secondly, in order to maintain due process which is required for all law enforcers.</a:t>
            </a:r>
          </a:p>
        </p:txBody>
      </p:sp>
      <p:sp>
        <p:nvSpPr>
          <p:cNvPr id="4" name="Slide Number Placeholder 3"/>
          <p:cNvSpPr>
            <a:spLocks noGrp="1"/>
          </p:cNvSpPr>
          <p:nvPr>
            <p:ph type="sldNum" sz="quarter" idx="5"/>
          </p:nvPr>
        </p:nvSpPr>
        <p:spPr/>
        <p:txBody>
          <a:bodyPr/>
          <a:lstStyle/>
          <a:p>
            <a:fld id="{2A85EAB8-0AFB-9942-A30C-047B09295335}" type="slidenum">
              <a:rPr lang="en-US" smtClean="0"/>
              <a:t>3</a:t>
            </a:fld>
            <a:endParaRPr lang="en-US"/>
          </a:p>
        </p:txBody>
      </p:sp>
    </p:spTree>
    <p:extLst>
      <p:ext uri="{BB962C8B-B14F-4D97-AF65-F5344CB8AC3E}">
        <p14:creationId xmlns:p14="http://schemas.microsoft.com/office/powerpoint/2010/main" val="3009587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and professional interests collides in almost all professions involving representation by another individual. This is the most familiar challenge when it comes to criminal justice field. Being represented by a professional whose has poor personal and professional interests is normally challenging for the client. Conflicts between personal and professional interests may arise from financial arrangements or commercial interests (O’Neal, 2019). The representative may want to benefit personally or professionally by offering their services to a client</a:t>
            </a:r>
          </a:p>
          <a:p>
            <a:r>
              <a:rPr lang="en-US" dirty="0"/>
              <a:t>The </a:t>
            </a:r>
            <a:r>
              <a:rPr lang="en-US" dirty="0" smtClean="0"/>
              <a:t>latter </a:t>
            </a:r>
            <a:r>
              <a:rPr lang="en-US" dirty="0"/>
              <a:t>is normally beneficial to the representative whereas personally is destructive to the representatives professional career. Mitigating this requires an individual to completely avoid circumstances that could result in the two interests conflicting.</a:t>
            </a:r>
          </a:p>
        </p:txBody>
      </p:sp>
      <p:sp>
        <p:nvSpPr>
          <p:cNvPr id="4" name="Slide Number Placeholder 3"/>
          <p:cNvSpPr>
            <a:spLocks noGrp="1"/>
          </p:cNvSpPr>
          <p:nvPr>
            <p:ph type="sldNum" sz="quarter" idx="5"/>
          </p:nvPr>
        </p:nvSpPr>
        <p:spPr/>
        <p:txBody>
          <a:bodyPr/>
          <a:lstStyle/>
          <a:p>
            <a:fld id="{2A85EAB8-0AFB-9942-A30C-047B09295335}" type="slidenum">
              <a:rPr lang="en-US" smtClean="0"/>
              <a:t>4</a:t>
            </a:fld>
            <a:endParaRPr lang="en-US"/>
          </a:p>
        </p:txBody>
      </p:sp>
    </p:spTree>
    <p:extLst>
      <p:ext uri="{BB962C8B-B14F-4D97-AF65-F5344CB8AC3E}">
        <p14:creationId xmlns:p14="http://schemas.microsoft.com/office/powerpoint/2010/main" val="923960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Code of Ethics, commitment to clients is suitably the highest standard because it apprehends the abstraction of the communal work profession’s values and missions at the same time keeping in balance this commitment with the circumstantial determinants which advice communal work practice. Communal workers’ responsibility is to ensure clients well-being. Generally, client’s interests are paramount (O’Neal, 2019). However, a communal worker obligation to specified legal responsibility or the entire society could bypass loyalty owed to clients. Advising clients when this is about to happens is necessary. For instance, a social worker is required by regulations to report when their client has warned to harm their selves or other or even abused a child.</a:t>
            </a:r>
          </a:p>
        </p:txBody>
      </p:sp>
      <p:sp>
        <p:nvSpPr>
          <p:cNvPr id="4" name="Slide Number Placeholder 3"/>
          <p:cNvSpPr>
            <a:spLocks noGrp="1"/>
          </p:cNvSpPr>
          <p:nvPr>
            <p:ph type="sldNum" sz="quarter" idx="5"/>
          </p:nvPr>
        </p:nvSpPr>
        <p:spPr/>
        <p:txBody>
          <a:bodyPr/>
          <a:lstStyle/>
          <a:p>
            <a:fld id="{2A85EAB8-0AFB-9942-A30C-047B09295335}" type="slidenum">
              <a:rPr lang="en-US" smtClean="0"/>
              <a:t>5</a:t>
            </a:fld>
            <a:endParaRPr lang="en-US"/>
          </a:p>
        </p:txBody>
      </p:sp>
    </p:spTree>
    <p:extLst>
      <p:ext uri="{BB962C8B-B14F-4D97-AF65-F5344CB8AC3E}">
        <p14:creationId xmlns:p14="http://schemas.microsoft.com/office/powerpoint/2010/main" val="3120037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policies on criminal justice challenges are done at numerous levels in the society (Green &amp;</a:t>
            </a:r>
            <a:r>
              <a:rPr lang="en-US" dirty="0" err="1"/>
              <a:t>Yaroshefsky</a:t>
            </a:r>
            <a:r>
              <a:rPr lang="en-US" dirty="0"/>
              <a:t>, 2020). They range from local community that presents a new watch program to the conveyance of blueprints at the national level despite spending years in Congress. At these deferring levels, policy makers have the obligation to choose and deconstruct options, and as they dictate the way to follow, they have to consider all the ethical aspects which are associated with their proposal and plans. Making policies involve forecasting different future circumstances if flow of events are uninterrupted. It also involves protruding the future significance of a given course of deed and identification of the desired result from a number of presented choices. Lastly, it involves creation of enough systems used in monitory. </a:t>
            </a:r>
          </a:p>
        </p:txBody>
      </p:sp>
      <p:sp>
        <p:nvSpPr>
          <p:cNvPr id="4" name="Slide Number Placeholder 3"/>
          <p:cNvSpPr>
            <a:spLocks noGrp="1"/>
          </p:cNvSpPr>
          <p:nvPr>
            <p:ph type="sldNum" sz="quarter" idx="5"/>
          </p:nvPr>
        </p:nvSpPr>
        <p:spPr/>
        <p:txBody>
          <a:bodyPr/>
          <a:lstStyle/>
          <a:p>
            <a:fld id="{2A85EAB8-0AFB-9942-A30C-047B09295335}" type="slidenum">
              <a:rPr lang="en-US" smtClean="0"/>
              <a:t>6</a:t>
            </a:fld>
            <a:endParaRPr lang="en-US"/>
          </a:p>
        </p:txBody>
      </p:sp>
    </p:spTree>
    <p:extLst>
      <p:ext uri="{BB962C8B-B14F-4D97-AF65-F5344CB8AC3E}">
        <p14:creationId xmlns:p14="http://schemas.microsoft.com/office/powerpoint/2010/main" val="1912165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accent1">
                  <a:lumMod val="50000"/>
                </a:schemeClr>
              </a:buClr>
              <a:buFont typeface="Wingdings" panose="05000000000000000000" pitchFamily="2" charset="2"/>
              <a:buNone/>
            </a:pPr>
            <a:r>
              <a:rPr lang="en-US" dirty="0">
                <a:latin typeface="Times New Roman" panose="02020603050405020304" pitchFamily="18" charset="0"/>
                <a:cs typeface="Times New Roman" panose="02020603050405020304" pitchFamily="18" charset="0"/>
              </a:rPr>
              <a:t>Officers of the law are normally required to adhere to the law enforcement ethics defined by the International Association of Chief of Police. However, this code normally create dilemmas or ethical challenges especially to the police officers </a:t>
            </a:r>
            <a:r>
              <a:rPr lang="en-US" dirty="0" smtClean="0">
                <a:latin typeface="Times New Roman" panose="02020603050405020304" pitchFamily="18" charset="0"/>
                <a:cs typeface="Times New Roman" panose="02020603050405020304" pitchFamily="18" charset="0"/>
              </a:rPr>
              <a:t>themselves </a:t>
            </a:r>
            <a:r>
              <a:rPr lang="en-US" dirty="0">
                <a:latin typeface="Times New Roman" panose="02020603050405020304" pitchFamily="18" charset="0"/>
                <a:cs typeface="Times New Roman" panose="02020603050405020304" pitchFamily="18" charset="0"/>
              </a:rPr>
              <a:t>(Siege &amp; Worrall, 2018). There are several ethical issues within law enforcement such as upholding the law and personal rights’ acting impartial, officer’s off-duty life, profiling and using unnecessary force. Police are usually held to a terribly high standard requiring their personal lives mirror the integrity of their resistance. These challenges are greatly significant in determining whether a cop should be carrying out their daily duties or not. There has to be limitations to extends in which police officers should go in order to serve their community as stated by law (Green &amp;</a:t>
            </a:r>
            <a:r>
              <a:rPr lang="en-US" dirty="0" err="1">
                <a:latin typeface="Times New Roman" panose="02020603050405020304" pitchFamily="18" charset="0"/>
                <a:cs typeface="Times New Roman" panose="02020603050405020304" pitchFamily="18" charset="0"/>
              </a:rPr>
              <a:t>Yaroshefsky</a:t>
            </a:r>
            <a:r>
              <a:rPr lang="en-US" dirty="0">
                <a:latin typeface="Times New Roman" panose="02020603050405020304" pitchFamily="18" charset="0"/>
                <a:cs typeface="Times New Roman" panose="02020603050405020304" pitchFamily="18" charset="0"/>
              </a:rPr>
              <a:t>, 2020).</a:t>
            </a:r>
          </a:p>
        </p:txBody>
      </p:sp>
      <p:sp>
        <p:nvSpPr>
          <p:cNvPr id="4" name="Slide Number Placeholder 3"/>
          <p:cNvSpPr>
            <a:spLocks noGrp="1"/>
          </p:cNvSpPr>
          <p:nvPr>
            <p:ph type="sldNum" sz="quarter" idx="5"/>
          </p:nvPr>
        </p:nvSpPr>
        <p:spPr/>
        <p:txBody>
          <a:bodyPr/>
          <a:lstStyle/>
          <a:p>
            <a:fld id="{2A85EAB8-0AFB-9942-A30C-047B09295335}" type="slidenum">
              <a:rPr lang="en-US" smtClean="0"/>
              <a:t>7</a:t>
            </a:fld>
            <a:endParaRPr lang="en-US"/>
          </a:p>
        </p:txBody>
      </p:sp>
    </p:spTree>
    <p:extLst>
      <p:ext uri="{BB962C8B-B14F-4D97-AF65-F5344CB8AC3E}">
        <p14:creationId xmlns:p14="http://schemas.microsoft.com/office/powerpoint/2010/main" val="4080494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questions have </a:t>
            </a:r>
            <a:r>
              <a:rPr lang="en-US" dirty="0" err="1" smtClean="0"/>
              <a:t>arised</a:t>
            </a:r>
            <a:r>
              <a:rPr lang="en-US" dirty="0" smtClean="0"/>
              <a:t> </a:t>
            </a:r>
            <a:r>
              <a:rPr lang="en-US" dirty="0"/>
              <a:t>as a result of the numerous online news media that present news that may be irrelevant or distorted (Siege &amp; Worrall, 2018). The information put up online, shared verbally or through cell phone are most of the time unreliable. However, most people tend to use them as part of what they know and present them as research. The information shared from an individual to the other are easily distorted. After a while, these information becomes irrelevant therefore, limiting a persons research (Bazelon, 2017). Managing confidentiality and privacy is another relevant issue especially when the data is being shared.</a:t>
            </a:r>
          </a:p>
        </p:txBody>
      </p:sp>
      <p:sp>
        <p:nvSpPr>
          <p:cNvPr id="4" name="Slide Number Placeholder 3"/>
          <p:cNvSpPr>
            <a:spLocks noGrp="1"/>
          </p:cNvSpPr>
          <p:nvPr>
            <p:ph type="sldNum" sz="quarter" idx="5"/>
          </p:nvPr>
        </p:nvSpPr>
        <p:spPr/>
        <p:txBody>
          <a:bodyPr/>
          <a:lstStyle/>
          <a:p>
            <a:fld id="{2A85EAB8-0AFB-9942-A30C-047B09295335}" type="slidenum">
              <a:rPr lang="en-US" smtClean="0"/>
              <a:t>8</a:t>
            </a:fld>
            <a:endParaRPr lang="en-US"/>
          </a:p>
        </p:txBody>
      </p:sp>
    </p:spTree>
    <p:extLst>
      <p:ext uri="{BB962C8B-B14F-4D97-AF65-F5344CB8AC3E}">
        <p14:creationId xmlns:p14="http://schemas.microsoft.com/office/powerpoint/2010/main" val="1949728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accent1">
                  <a:lumMod val="50000"/>
                </a:schemeClr>
              </a:buClr>
              <a:buFont typeface="Wingdings" panose="05000000000000000000" pitchFamily="2" charset="2"/>
              <a:buNone/>
            </a:pPr>
            <a:r>
              <a:rPr lang="en-US" dirty="0">
                <a:latin typeface="Times New Roman" panose="02020603050405020304" pitchFamily="18" charset="0"/>
                <a:cs typeface="Times New Roman" panose="02020603050405020304" pitchFamily="18" charset="0"/>
              </a:rPr>
              <a:t>Responsible reporting of relevant news is very crucial  when it comes to criminal justice field. Mistakes made during these reporting commonly results into undesired outcomes. Therefore, grappling with troubled reality is necessary if they are born out through scholarships or through experiences  on how listeners consume data. Journalists need protection especially when it comes to integrity and institutionally defended freedom of the press. Usually, </a:t>
            </a:r>
            <a:r>
              <a:rPr lang="en-US" dirty="0" smtClean="0">
                <a:latin typeface="Times New Roman" panose="02020603050405020304" pitchFamily="18" charset="0"/>
                <a:cs typeface="Times New Roman" panose="02020603050405020304" pitchFamily="18" charset="0"/>
              </a:rPr>
              <a:t>journalists</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face </a:t>
            </a:r>
            <a:r>
              <a:rPr lang="en-US" dirty="0">
                <a:latin typeface="Times New Roman" panose="02020603050405020304" pitchFamily="18" charset="0"/>
                <a:cs typeface="Times New Roman" panose="02020603050405020304" pitchFamily="18" charset="0"/>
              </a:rPr>
              <a:t>malevolent online bullying, physical intimidation or threats, or attacks just because of hate (Green &amp;</a:t>
            </a:r>
            <a:r>
              <a:rPr lang="en-US" dirty="0" err="1">
                <a:latin typeface="Times New Roman" panose="02020603050405020304" pitchFamily="18" charset="0"/>
                <a:cs typeface="Times New Roman" panose="02020603050405020304" pitchFamily="18" charset="0"/>
              </a:rPr>
              <a:t>Yaroshefsky</a:t>
            </a:r>
            <a:r>
              <a:rPr lang="en-US" dirty="0">
                <a:latin typeface="Times New Roman" panose="02020603050405020304" pitchFamily="18" charset="0"/>
                <a:cs typeface="Times New Roman" panose="02020603050405020304" pitchFamily="18" charset="0"/>
              </a:rPr>
              <a:t>, 2020). Republishing of unauthorized divulgence of private data of third-parties and platforms that are independent is also a huge problem when it comes to media reporting. All these challenges should be prevented for the smooth running of the media.</a:t>
            </a:r>
          </a:p>
        </p:txBody>
      </p:sp>
      <p:sp>
        <p:nvSpPr>
          <p:cNvPr id="4" name="Slide Number Placeholder 3"/>
          <p:cNvSpPr>
            <a:spLocks noGrp="1"/>
          </p:cNvSpPr>
          <p:nvPr>
            <p:ph type="sldNum" sz="quarter" idx="5"/>
          </p:nvPr>
        </p:nvSpPr>
        <p:spPr/>
        <p:txBody>
          <a:bodyPr/>
          <a:lstStyle/>
          <a:p>
            <a:fld id="{2A85EAB8-0AFB-9942-A30C-047B09295335}" type="slidenum">
              <a:rPr lang="en-US" smtClean="0"/>
              <a:t>9</a:t>
            </a:fld>
            <a:endParaRPr lang="en-US"/>
          </a:p>
        </p:txBody>
      </p:sp>
    </p:spTree>
    <p:extLst>
      <p:ext uri="{BB962C8B-B14F-4D97-AF65-F5344CB8AC3E}">
        <p14:creationId xmlns:p14="http://schemas.microsoft.com/office/powerpoint/2010/main" val="3677003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different ethical challenges related to human rights which commonly associated with international human rights. Conflict between local cultural norms and human rights fundamentals is one of the major ethical issues. Most communities still stick to the norms because they are used to it therefore, they fear change (Shah, 2019). Human rights are essential in ensuring individuals are not intimidated or threated by people in power either locally or internationally. The criminal justice field is tested on a daily basis when it comes to human rights. When a clients being represented has done an offence, there are a certain number of privileges they are detained such as freedom of movement (Shah, 2019).</a:t>
            </a:r>
          </a:p>
        </p:txBody>
      </p:sp>
      <p:sp>
        <p:nvSpPr>
          <p:cNvPr id="4" name="Slide Number Placeholder 3"/>
          <p:cNvSpPr>
            <a:spLocks noGrp="1"/>
          </p:cNvSpPr>
          <p:nvPr>
            <p:ph type="sldNum" sz="quarter" idx="5"/>
          </p:nvPr>
        </p:nvSpPr>
        <p:spPr/>
        <p:txBody>
          <a:bodyPr/>
          <a:lstStyle/>
          <a:p>
            <a:fld id="{2A85EAB8-0AFB-9942-A30C-047B09295335}" type="slidenum">
              <a:rPr lang="en-US" smtClean="0"/>
              <a:t>10</a:t>
            </a:fld>
            <a:endParaRPr lang="en-US"/>
          </a:p>
        </p:txBody>
      </p:sp>
    </p:spTree>
    <p:extLst>
      <p:ext uri="{BB962C8B-B14F-4D97-AF65-F5344CB8AC3E}">
        <p14:creationId xmlns:p14="http://schemas.microsoft.com/office/powerpoint/2010/main" val="2813654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Ethical issues arise from different circumstances presented by different individuals. All these issues require mitigations to ensure that the criminal justice field operated sufficiently without any disruptions. Thus, there should be mitigation measure from the society in case of  criminal justice policy all the way to internationally in terms of human rights. This would help reduce the challenges faced in the criminal justice field. The different areas presented above demonstrates widely the type of trouble criminal justice field are used to. Solutions to these issues are not commonly permanent. When one solution if found and implemented, another challenge arises. This cycle is difficult to manage thus, it requires the intervention of every individual in that specific field (Siege &amp; Worrall, 2018). </a:t>
            </a:r>
          </a:p>
        </p:txBody>
      </p:sp>
      <p:sp>
        <p:nvSpPr>
          <p:cNvPr id="4" name="Slide Number Placeholder 3"/>
          <p:cNvSpPr>
            <a:spLocks noGrp="1"/>
          </p:cNvSpPr>
          <p:nvPr>
            <p:ph type="sldNum" sz="quarter" idx="5"/>
          </p:nvPr>
        </p:nvSpPr>
        <p:spPr/>
        <p:txBody>
          <a:bodyPr/>
          <a:lstStyle/>
          <a:p>
            <a:fld id="{2A85EAB8-0AFB-9942-A30C-047B09295335}" type="slidenum">
              <a:rPr lang="en-US" smtClean="0"/>
              <a:t>11</a:t>
            </a:fld>
            <a:endParaRPr lang="en-US"/>
          </a:p>
        </p:txBody>
      </p:sp>
    </p:spTree>
    <p:extLst>
      <p:ext uri="{BB962C8B-B14F-4D97-AF65-F5344CB8AC3E}">
        <p14:creationId xmlns:p14="http://schemas.microsoft.com/office/powerpoint/2010/main" val="1864173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cstate="email">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solidFill>
            <a:srgbClr val="00657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67229" y="2873829"/>
            <a:ext cx="10515600" cy="623888"/>
          </a:xfrm>
          <a:prstGeom prst="rect">
            <a:avLst/>
          </a:prstGeom>
        </p:spPr>
        <p:txBody>
          <a:bodyPr/>
          <a:lstStyle>
            <a:lvl1pPr>
              <a:defRPr sz="5400" baseline="0"/>
            </a:lvl1pPr>
          </a:lstStyle>
          <a:p>
            <a:r>
              <a:rPr lang="en-US" dirty="0"/>
              <a:t>Click to add Presentation Title</a:t>
            </a:r>
          </a:p>
        </p:txBody>
      </p:sp>
      <p:sp>
        <p:nvSpPr>
          <p:cNvPr id="6" name="Subtitle 2"/>
          <p:cNvSpPr>
            <a:spLocks noGrp="1"/>
          </p:cNvSpPr>
          <p:nvPr>
            <p:ph type="subTitle" idx="1" hasCustomPrompt="1"/>
          </p:nvPr>
        </p:nvSpPr>
        <p:spPr>
          <a:xfrm>
            <a:off x="867229" y="3602038"/>
            <a:ext cx="10515600" cy="520019"/>
          </a:xfrm>
          <a:prstGeom prst="rect">
            <a:avLst/>
          </a:prstGeo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or presenter name</a:t>
            </a:r>
          </a:p>
        </p:txBody>
      </p:sp>
      <p:sp>
        <p:nvSpPr>
          <p:cNvPr id="7" name="Rectangle 6"/>
          <p:cNvSpPr/>
          <p:nvPr userDrawn="1"/>
        </p:nvSpPr>
        <p:spPr>
          <a:xfrm>
            <a:off x="11945257" y="2772229"/>
            <a:ext cx="246743" cy="2256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1819709" y="2772228"/>
            <a:ext cx="45719" cy="1465943"/>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b="50000"/>
          <a:stretch/>
        </p:blipFill>
        <p:spPr>
          <a:xfrm>
            <a:off x="8415510" y="231909"/>
            <a:ext cx="3529747" cy="317093"/>
          </a:xfrm>
          <a:prstGeom prst="rect">
            <a:avLst/>
          </a:prstGeom>
        </p:spPr>
      </p:pic>
    </p:spTree>
    <p:extLst>
      <p:ext uri="{BB962C8B-B14F-4D97-AF65-F5344CB8AC3E}">
        <p14:creationId xmlns:p14="http://schemas.microsoft.com/office/powerpoint/2010/main" val="156627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cstate="email">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rgbClr val="00657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67229" y="638629"/>
            <a:ext cx="10515600" cy="623888"/>
          </a:xfrm>
          <a:prstGeom prst="rect">
            <a:avLst/>
          </a:prstGeom>
        </p:spPr>
        <p:txBody>
          <a:bodyPr/>
          <a:lstStyle>
            <a:lvl1pPr algn="ctr">
              <a:defRPr baseline="0"/>
            </a:lvl1pPr>
          </a:lstStyle>
          <a:p>
            <a:r>
              <a:rPr lang="en-US" dirty="0"/>
              <a:t>Click to add Heading</a:t>
            </a:r>
          </a:p>
        </p:txBody>
      </p:sp>
      <p:sp>
        <p:nvSpPr>
          <p:cNvPr id="6" name="Subtitle 2"/>
          <p:cNvSpPr>
            <a:spLocks noGrp="1"/>
          </p:cNvSpPr>
          <p:nvPr>
            <p:ph type="subTitle" idx="1" hasCustomPrompt="1"/>
          </p:nvPr>
        </p:nvSpPr>
        <p:spPr>
          <a:xfrm>
            <a:off x="867229" y="1306174"/>
            <a:ext cx="10515600" cy="33859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Rectangle 3"/>
          <p:cNvSpPr/>
          <p:nvPr userDrawn="1"/>
        </p:nvSpPr>
        <p:spPr>
          <a:xfrm>
            <a:off x="5232400" y="353105"/>
            <a:ext cx="1407886" cy="7257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p:cNvSpPr>
            <a:spLocks noGrp="1"/>
          </p:cNvSpPr>
          <p:nvPr>
            <p:ph sz="quarter" idx="10" hasCustomPrompt="1"/>
          </p:nvPr>
        </p:nvSpPr>
        <p:spPr>
          <a:xfrm>
            <a:off x="866775" y="1865087"/>
            <a:ext cx="10516054" cy="42163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2000" baseline="0"/>
            </a:lvl1p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US" dirty="0"/>
              <a:t>Click to add body content</a:t>
            </a:r>
          </a:p>
        </p:txBody>
      </p:sp>
      <p:pic>
        <p:nvPicPr>
          <p:cNvPr id="9" name="Picture 8">
            <a:extLst>
              <a:ext uri="{FF2B5EF4-FFF2-40B4-BE49-F238E27FC236}">
                <a16:creationId xmlns:a16="http://schemas.microsoft.com/office/drawing/2014/main" xmlns="" id="{59EA33DF-36D8-40E1-AD3C-BE870908C0E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50000"/>
          <a:stretch/>
        </p:blipFill>
        <p:spPr>
          <a:xfrm>
            <a:off x="9980762" y="6419620"/>
            <a:ext cx="2085265" cy="18732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alpha val="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186056" y="0"/>
            <a:ext cx="4005943" cy="6712543"/>
          </a:xfrm>
          <a:prstGeom prst="rect">
            <a:avLst/>
          </a:prstGeom>
        </p:spPr>
      </p:pic>
      <p:sp>
        <p:nvSpPr>
          <p:cNvPr id="2" name="Title 1"/>
          <p:cNvSpPr>
            <a:spLocks noGrp="1"/>
          </p:cNvSpPr>
          <p:nvPr>
            <p:ph type="ctrTitle" hasCustomPrompt="1"/>
          </p:nvPr>
        </p:nvSpPr>
        <p:spPr>
          <a:xfrm>
            <a:off x="464456" y="431688"/>
            <a:ext cx="7242630" cy="575808"/>
          </a:xfrm>
          <a:prstGeom prst="rect">
            <a:avLst/>
          </a:prstGeom>
        </p:spPr>
        <p:txBody>
          <a:bodyPr anchor="b">
            <a:normAutofit/>
          </a:bodyPr>
          <a:lstStyle>
            <a:lvl1pPr algn="l">
              <a:defRPr sz="3600">
                <a:solidFill>
                  <a:srgbClr val="423500"/>
                </a:solidFill>
              </a:defRPr>
            </a:lvl1pPr>
          </a:lstStyle>
          <a:p>
            <a:r>
              <a:rPr lang="en-US" dirty="0"/>
              <a:t>Click to add heading</a:t>
            </a:r>
          </a:p>
        </p:txBody>
      </p:sp>
      <p:sp>
        <p:nvSpPr>
          <p:cNvPr id="3" name="Subtitle 2"/>
          <p:cNvSpPr>
            <a:spLocks noGrp="1"/>
          </p:cNvSpPr>
          <p:nvPr>
            <p:ph type="subTitle" idx="1" hasCustomPrompt="1"/>
          </p:nvPr>
        </p:nvSpPr>
        <p:spPr>
          <a:xfrm>
            <a:off x="464456" y="1509487"/>
            <a:ext cx="7242630" cy="4499428"/>
          </a:xfrm>
          <a:prstGeom prst="rect">
            <a:avLst/>
          </a:prstGeom>
        </p:spPr>
        <p:txBody>
          <a:bodyPr/>
          <a:lstStyle>
            <a:lvl1pPr marL="0" indent="0" algn="l">
              <a:buNone/>
              <a:defRPr sz="24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body content</a:t>
            </a:r>
          </a:p>
        </p:txBody>
      </p:sp>
      <p:sp>
        <p:nvSpPr>
          <p:cNvPr id="7" name="Rectangle 6"/>
          <p:cNvSpPr/>
          <p:nvPr userDrawn="1"/>
        </p:nvSpPr>
        <p:spPr>
          <a:xfrm>
            <a:off x="602342" y="1182914"/>
            <a:ext cx="1407886" cy="7257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8186056" y="0"/>
            <a:ext cx="4005943" cy="6712543"/>
          </a:xfrm>
          <a:prstGeom prst="rect">
            <a:avLst/>
          </a:prstGeom>
          <a:solidFill>
            <a:srgbClr val="00657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6168571"/>
            <a:ext cx="12192000" cy="689429"/>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A2984E3F-93E8-43E8-B466-F464818CEE2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50000"/>
          <a:stretch/>
        </p:blipFill>
        <p:spPr>
          <a:xfrm>
            <a:off x="9980762" y="6419620"/>
            <a:ext cx="2085265" cy="187329"/>
          </a:xfrm>
          <a:prstGeom prst="rect">
            <a:avLst/>
          </a:prstGeom>
        </p:spPr>
      </p:pic>
    </p:spTree>
    <p:extLst>
      <p:ext uri="{BB962C8B-B14F-4D97-AF65-F5344CB8AC3E}">
        <p14:creationId xmlns:p14="http://schemas.microsoft.com/office/powerpoint/2010/main" val="1666338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bg1">
            <a:alpha val="0"/>
          </a:schemeClr>
        </a:solidFill>
        <a:effectLst/>
      </p:bgPr>
    </p:bg>
    <p:spTree>
      <p:nvGrpSpPr>
        <p:cNvPr id="1" name=""/>
        <p:cNvGrpSpPr/>
        <p:nvPr/>
      </p:nvGrpSpPr>
      <p:grpSpPr>
        <a:xfrm>
          <a:off x="0" y="0"/>
          <a:ext cx="0" cy="0"/>
          <a:chOff x="0" y="0"/>
          <a:chExt cx="0" cy="0"/>
        </a:xfrm>
      </p:grpSpPr>
      <p:sp>
        <p:nvSpPr>
          <p:cNvPr id="8" name="Rectangle 7"/>
          <p:cNvSpPr/>
          <p:nvPr userDrawn="1"/>
        </p:nvSpPr>
        <p:spPr>
          <a:xfrm>
            <a:off x="0" y="6168571"/>
            <a:ext cx="12192000" cy="689429"/>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5232400" y="353105"/>
            <a:ext cx="1407886" cy="7257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hasCustomPrompt="1"/>
          </p:nvPr>
        </p:nvSpPr>
        <p:spPr>
          <a:xfrm>
            <a:off x="867229" y="638629"/>
            <a:ext cx="10515600" cy="623888"/>
          </a:xfrm>
          <a:prstGeom prst="rect">
            <a:avLst/>
          </a:prstGeom>
        </p:spPr>
        <p:txBody>
          <a:bodyPr/>
          <a:lstStyle>
            <a:lvl1pPr algn="ctr">
              <a:defRPr baseline="0">
                <a:solidFill>
                  <a:srgbClr val="423500"/>
                </a:solidFill>
              </a:defRPr>
            </a:lvl1pPr>
          </a:lstStyle>
          <a:p>
            <a:r>
              <a:rPr lang="en-US" dirty="0"/>
              <a:t>Click to add Heading</a:t>
            </a:r>
          </a:p>
        </p:txBody>
      </p:sp>
      <p:sp>
        <p:nvSpPr>
          <p:cNvPr id="13" name="Subtitle 2"/>
          <p:cNvSpPr>
            <a:spLocks noGrp="1"/>
          </p:cNvSpPr>
          <p:nvPr>
            <p:ph type="subTitle" idx="1" hasCustomPrompt="1"/>
          </p:nvPr>
        </p:nvSpPr>
        <p:spPr>
          <a:xfrm>
            <a:off x="867229" y="1306174"/>
            <a:ext cx="10515600" cy="338590"/>
          </a:xfrm>
          <a:prstGeom prst="rect">
            <a:avLst/>
          </a:prstGeom>
        </p:spPr>
        <p:txBody>
          <a:bodyPr/>
          <a:lstStyle>
            <a:lvl1pPr marL="0" indent="0" algn="ctr">
              <a:buNone/>
              <a:defRPr sz="240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4" name="Content Placeholder 7"/>
          <p:cNvSpPr>
            <a:spLocks noGrp="1"/>
          </p:cNvSpPr>
          <p:nvPr>
            <p:ph sz="quarter" idx="10" hasCustomPrompt="1"/>
          </p:nvPr>
        </p:nvSpPr>
        <p:spPr>
          <a:xfrm>
            <a:off x="866775" y="1865087"/>
            <a:ext cx="10516054" cy="42163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2000" baseline="0">
                <a:solidFill>
                  <a:srgbClr val="423500"/>
                </a:solidFill>
              </a:defRPr>
            </a:lvl1p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US" dirty="0"/>
              <a:t>Click to add body content</a:t>
            </a:r>
          </a:p>
        </p:txBody>
      </p:sp>
      <p:pic>
        <p:nvPicPr>
          <p:cNvPr id="7" name="Picture 6">
            <a:extLst>
              <a:ext uri="{FF2B5EF4-FFF2-40B4-BE49-F238E27FC236}">
                <a16:creationId xmlns:a16="http://schemas.microsoft.com/office/drawing/2014/main" xmlns="" id="{EF66D719-86CB-46A6-A4AC-8DBCB0EE1A0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50000"/>
          <a:stretch/>
        </p:blipFill>
        <p:spPr>
          <a:xfrm>
            <a:off x="9980762" y="6419620"/>
            <a:ext cx="2085265" cy="187329"/>
          </a:xfrm>
          <a:prstGeom prst="rect">
            <a:avLst/>
          </a:prstGeom>
        </p:spPr>
      </p:pic>
    </p:spTree>
    <p:extLst>
      <p:ext uri="{BB962C8B-B14F-4D97-AF65-F5344CB8AC3E}">
        <p14:creationId xmlns:p14="http://schemas.microsoft.com/office/powerpoint/2010/main" val="1562847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alpha val="0"/>
          </a:schemeClr>
        </a:solidFill>
        <a:effectLst/>
      </p:bgPr>
    </p:bg>
    <p:spTree>
      <p:nvGrpSpPr>
        <p:cNvPr id="1" name=""/>
        <p:cNvGrpSpPr/>
        <p:nvPr/>
      </p:nvGrpSpPr>
      <p:grpSpPr>
        <a:xfrm>
          <a:off x="0" y="0"/>
          <a:ext cx="0" cy="0"/>
          <a:chOff x="0" y="0"/>
          <a:chExt cx="0" cy="0"/>
        </a:xfrm>
      </p:grpSpPr>
      <p:sp>
        <p:nvSpPr>
          <p:cNvPr id="10" name="Rectangle 9"/>
          <p:cNvSpPr/>
          <p:nvPr userDrawn="1"/>
        </p:nvSpPr>
        <p:spPr>
          <a:xfrm>
            <a:off x="0" y="0"/>
            <a:ext cx="12192000" cy="900953"/>
          </a:xfrm>
          <a:prstGeom prst="rect">
            <a:avLst/>
          </a:prstGeom>
          <a:solidFill>
            <a:srgbClr val="006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64456" y="216535"/>
            <a:ext cx="7242630" cy="575808"/>
          </a:xfrm>
          <a:prstGeom prst="rect">
            <a:avLst/>
          </a:prstGeom>
        </p:spPr>
        <p:txBody>
          <a:bodyPr anchor="b">
            <a:normAutofit/>
          </a:bodyPr>
          <a:lstStyle>
            <a:lvl1pPr algn="l">
              <a:defRPr sz="3600">
                <a:solidFill>
                  <a:schemeClr val="bg1"/>
                </a:solidFill>
              </a:defRPr>
            </a:lvl1pPr>
          </a:lstStyle>
          <a:p>
            <a:r>
              <a:rPr lang="en-US" dirty="0"/>
              <a:t>Click to add heading</a:t>
            </a:r>
          </a:p>
        </p:txBody>
      </p:sp>
      <p:sp>
        <p:nvSpPr>
          <p:cNvPr id="3" name="Subtitle 2"/>
          <p:cNvSpPr>
            <a:spLocks noGrp="1"/>
          </p:cNvSpPr>
          <p:nvPr>
            <p:ph type="subTitle" idx="1" hasCustomPrompt="1"/>
          </p:nvPr>
        </p:nvSpPr>
        <p:spPr>
          <a:xfrm>
            <a:off x="464455" y="1181061"/>
            <a:ext cx="11153803" cy="4827854"/>
          </a:xfrm>
          <a:prstGeom prst="rect">
            <a:avLst/>
          </a:prstGeom>
        </p:spPr>
        <p:txBody>
          <a:bodyPr/>
          <a:lstStyle>
            <a:lvl1pPr marL="0" indent="0" algn="l">
              <a:buNone/>
              <a:defRPr sz="24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body content</a:t>
            </a:r>
          </a:p>
        </p:txBody>
      </p:sp>
      <p:sp>
        <p:nvSpPr>
          <p:cNvPr id="7" name="Rectangle 6"/>
          <p:cNvSpPr/>
          <p:nvPr userDrawn="1"/>
        </p:nvSpPr>
        <p:spPr>
          <a:xfrm>
            <a:off x="380998" y="280108"/>
            <a:ext cx="83458" cy="44866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lose up of a logo&#10;&#10;Description automatically generated">
            <a:extLst>
              <a:ext uri="{FF2B5EF4-FFF2-40B4-BE49-F238E27FC236}">
                <a16:creationId xmlns:a16="http://schemas.microsoft.com/office/drawing/2014/main" xmlns="" id="{E6FB0764-2BA9-4E0D-B1D1-DFA303DFF0E8}"/>
              </a:ext>
            </a:extLst>
          </p:cNvPr>
          <p:cNvPicPr>
            <a:picLocks noChangeAspect="1"/>
          </p:cNvPicPr>
          <p:nvPr userDrawn="1"/>
        </p:nvPicPr>
        <p:blipFill>
          <a:blip r:embed="rId2"/>
          <a:stretch>
            <a:fillRect/>
          </a:stretch>
        </p:blipFill>
        <p:spPr>
          <a:xfrm>
            <a:off x="10744715" y="6139408"/>
            <a:ext cx="1438656" cy="71859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0998" y="216535"/>
            <a:ext cx="11153802" cy="512235"/>
          </a:xfrm>
          <a:prstGeom prst="rect">
            <a:avLst/>
          </a:prstGeom>
        </p:spPr>
        <p:txBody>
          <a:bodyPr anchor="b">
            <a:normAutofit/>
          </a:bodyPr>
          <a:lstStyle>
            <a:lvl1pPr algn="l">
              <a:defRPr sz="2800">
                <a:solidFill>
                  <a:srgbClr val="00657C"/>
                </a:solidFill>
              </a:defRPr>
            </a:lvl1pPr>
          </a:lstStyle>
          <a:p>
            <a:r>
              <a:rPr lang="en-US" dirty="0"/>
              <a:t>Click to add heading or title of chart/graph/image</a:t>
            </a:r>
          </a:p>
        </p:txBody>
      </p:sp>
      <p:sp>
        <p:nvSpPr>
          <p:cNvPr id="3" name="Subtitle 2"/>
          <p:cNvSpPr>
            <a:spLocks noGrp="1"/>
          </p:cNvSpPr>
          <p:nvPr>
            <p:ph type="subTitle" idx="1" hasCustomPrompt="1"/>
          </p:nvPr>
        </p:nvSpPr>
        <p:spPr>
          <a:xfrm>
            <a:off x="8565776" y="2191871"/>
            <a:ext cx="3052482" cy="3778621"/>
          </a:xfrm>
          <a:prstGeom prst="rect">
            <a:avLst/>
          </a:prstGeom>
        </p:spPr>
        <p:txBody>
          <a:bodyPr/>
          <a:lstStyle>
            <a:lvl1pPr marL="0" indent="0" algn="l">
              <a:buNone/>
              <a:defRPr sz="20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 longer description of the chart, graph, or image on the left</a:t>
            </a:r>
          </a:p>
        </p:txBody>
      </p:sp>
      <p:sp>
        <p:nvSpPr>
          <p:cNvPr id="7" name="Rectangle 6"/>
          <p:cNvSpPr/>
          <p:nvPr userDrawn="1"/>
        </p:nvSpPr>
        <p:spPr>
          <a:xfrm>
            <a:off x="297540" y="280108"/>
            <a:ext cx="83458" cy="44866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509221" y="1719965"/>
            <a:ext cx="1165591" cy="91440"/>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p:cNvSpPr>
            <a:spLocks noGrp="1" noChangeAspect="1"/>
          </p:cNvSpPr>
          <p:nvPr>
            <p:ph type="pic" sz="quarter" idx="10"/>
          </p:nvPr>
        </p:nvSpPr>
        <p:spPr>
          <a:xfrm>
            <a:off x="380998" y="1048871"/>
            <a:ext cx="7808261" cy="5351929"/>
          </a:xfrm>
          <a:prstGeom prst="rect">
            <a:avLst/>
          </a:prstGeom>
          <a:ln>
            <a:noFill/>
          </a:ln>
        </p:spPr>
        <p:txBody>
          <a:bodyPr/>
          <a:lstStyle/>
          <a:p>
            <a:r>
              <a:rPr lang="en-US"/>
              <a:t>Click icon to add picture</a:t>
            </a:r>
          </a:p>
        </p:txBody>
      </p:sp>
      <p:pic>
        <p:nvPicPr>
          <p:cNvPr id="12" name="Picture 11" descr="A close up of a logo&#10;&#10;Description automatically generated">
            <a:extLst>
              <a:ext uri="{FF2B5EF4-FFF2-40B4-BE49-F238E27FC236}">
                <a16:creationId xmlns:a16="http://schemas.microsoft.com/office/drawing/2014/main" xmlns="" id="{A7CF4EE7-670E-4403-85FD-93CF772DB758}"/>
              </a:ext>
            </a:extLst>
          </p:cNvPr>
          <p:cNvPicPr>
            <a:picLocks noChangeAspect="1"/>
          </p:cNvPicPr>
          <p:nvPr userDrawn="1"/>
        </p:nvPicPr>
        <p:blipFill>
          <a:blip r:embed="rId2"/>
          <a:stretch>
            <a:fillRect/>
          </a:stretch>
        </p:blipFill>
        <p:spPr>
          <a:xfrm>
            <a:off x="10744715" y="6139408"/>
            <a:ext cx="1438656" cy="71859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02505" y="1237128"/>
            <a:ext cx="5015752" cy="856667"/>
          </a:xfrm>
          <a:prstGeom prst="rect">
            <a:avLst/>
          </a:prstGeom>
        </p:spPr>
        <p:txBody>
          <a:bodyPr anchor="t">
            <a:normAutofit/>
          </a:bodyPr>
          <a:lstStyle>
            <a:lvl1pPr algn="ctr">
              <a:defRPr sz="2800">
                <a:solidFill>
                  <a:srgbClr val="00657C"/>
                </a:solidFill>
              </a:defRPr>
            </a:lvl1pPr>
          </a:lstStyle>
          <a:p>
            <a:r>
              <a:rPr lang="en-US" dirty="0"/>
              <a:t>Click to add section title</a:t>
            </a:r>
          </a:p>
        </p:txBody>
      </p:sp>
      <p:sp>
        <p:nvSpPr>
          <p:cNvPr id="3" name="Subtitle 2"/>
          <p:cNvSpPr>
            <a:spLocks noGrp="1"/>
          </p:cNvSpPr>
          <p:nvPr>
            <p:ph type="subTitle" idx="1" hasCustomPrompt="1"/>
          </p:nvPr>
        </p:nvSpPr>
        <p:spPr>
          <a:xfrm>
            <a:off x="6602506" y="2420471"/>
            <a:ext cx="5015752" cy="3550021"/>
          </a:xfrm>
          <a:prstGeom prst="rect">
            <a:avLst/>
          </a:prstGeom>
        </p:spPr>
        <p:txBody>
          <a:bodyPr/>
          <a:lstStyle>
            <a:lvl1pPr marL="0" indent="0" algn="l">
              <a:buNone/>
              <a:defRPr sz="20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body content</a:t>
            </a:r>
          </a:p>
        </p:txBody>
      </p:sp>
      <p:sp>
        <p:nvSpPr>
          <p:cNvPr id="8" name="Rectangle 7"/>
          <p:cNvSpPr/>
          <p:nvPr userDrawn="1"/>
        </p:nvSpPr>
        <p:spPr>
          <a:xfrm>
            <a:off x="8527586" y="819012"/>
            <a:ext cx="1165591" cy="91440"/>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p:cNvSpPr>
            <a:spLocks noGrp="1" noChangeAspect="1"/>
          </p:cNvSpPr>
          <p:nvPr>
            <p:ph type="pic" sz="quarter" idx="10"/>
          </p:nvPr>
        </p:nvSpPr>
        <p:spPr>
          <a:xfrm>
            <a:off x="0" y="0"/>
            <a:ext cx="5876365" cy="6857999"/>
          </a:xfrm>
          <a:prstGeom prst="rect">
            <a:avLst/>
          </a:prstGeom>
        </p:spPr>
        <p:txBody>
          <a:bodyPr/>
          <a:lstStyle/>
          <a:p>
            <a:r>
              <a:rPr lang="en-US"/>
              <a:t>Click icon to add picture</a:t>
            </a:r>
          </a:p>
        </p:txBody>
      </p:sp>
      <p:pic>
        <p:nvPicPr>
          <p:cNvPr id="10" name="Picture 9" descr="A close up of a logo&#10;&#10;Description automatically generated">
            <a:extLst>
              <a:ext uri="{FF2B5EF4-FFF2-40B4-BE49-F238E27FC236}">
                <a16:creationId xmlns:a16="http://schemas.microsoft.com/office/drawing/2014/main" xmlns="" id="{760A39A4-ED7C-4F18-AEC1-C626CD168C05}"/>
              </a:ext>
            </a:extLst>
          </p:cNvPr>
          <p:cNvPicPr>
            <a:picLocks noChangeAspect="1"/>
          </p:cNvPicPr>
          <p:nvPr userDrawn="1"/>
        </p:nvPicPr>
        <p:blipFill>
          <a:blip r:embed="rId2"/>
          <a:stretch>
            <a:fillRect/>
          </a:stretch>
        </p:blipFill>
        <p:spPr>
          <a:xfrm>
            <a:off x="10744715" y="6139408"/>
            <a:ext cx="1438656" cy="71859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206110"/>
      </p:ext>
    </p:extLst>
  </p:cSld>
  <p:clrMap bg1="lt1" tx1="dk1" bg2="lt2" tx2="dk2" accent1="accent1" accent2="accent2" accent3="accent3" accent4="accent4" accent5="accent5" accent6="accent6" hlink="hlink" folHlink="folHlink"/>
  <p:sldLayoutIdLst>
    <p:sldLayoutId id="2147483650" r:id="rId1"/>
    <p:sldLayoutId id="2147483664" r:id="rId2"/>
    <p:sldLayoutId id="2147483649" r:id="rId3"/>
    <p:sldLayoutId id="2147483669" r:id="rId4"/>
    <p:sldLayoutId id="2147483666" r:id="rId5"/>
    <p:sldLayoutId id="2147483667" r:id="rId6"/>
    <p:sldLayoutId id="2147483668" r:id="rId7"/>
  </p:sldLayoutIdLst>
  <p:txStyles>
    <p:titleStyle>
      <a:lvl1pPr algn="r" defTabSz="914400" rtl="0" eaLnBrk="1" latinLnBrk="0" hangingPunct="1">
        <a:lnSpc>
          <a:spcPct val="90000"/>
        </a:lnSpc>
        <a:spcBef>
          <a:spcPct val="0"/>
        </a:spcBef>
        <a:buNone/>
        <a:defRPr sz="4400" b="0" i="0" kern="1200">
          <a:solidFill>
            <a:schemeClr val="bg1"/>
          </a:solidFill>
          <a:latin typeface="Arial" charset="0"/>
          <a:ea typeface="Arial" charset="0"/>
          <a:cs typeface="Arial" charset="0"/>
        </a:defRPr>
      </a:lvl1pPr>
    </p:titleStyle>
    <p:bodyStyle>
      <a:lvl1pPr marL="0" indent="0" algn="r" defTabSz="914400" rtl="0" eaLnBrk="1" latinLnBrk="0" hangingPunct="1">
        <a:lnSpc>
          <a:spcPct val="90000"/>
        </a:lnSpc>
        <a:spcBef>
          <a:spcPts val="1000"/>
        </a:spcBef>
        <a:buFont typeface="Arial"/>
        <a:buNone/>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229" y="2249941"/>
            <a:ext cx="10515600" cy="623888"/>
          </a:xfrm>
        </p:spPr>
        <p:txBody>
          <a:bodyPr/>
          <a:lstStyle/>
          <a:p>
            <a:r>
              <a:rPr lang="en-US" dirty="0">
                <a:latin typeface="Times New Roman" panose="02020603050405020304" pitchFamily="18" charset="0"/>
                <a:cs typeface="Times New Roman" panose="02020603050405020304" pitchFamily="18" charset="0"/>
              </a:rPr>
              <a:t>Ethical Challenges in the Criminal Justice Field</a:t>
            </a:r>
          </a:p>
        </p:txBody>
      </p:sp>
      <p:sp>
        <p:nvSpPr>
          <p:cNvPr id="3" name="Subtitle 2"/>
          <p:cNvSpPr>
            <a:spLocks noGrp="1"/>
          </p:cNvSpPr>
          <p:nvPr>
            <p:ph type="subTitle" idx="1"/>
          </p:nvPr>
        </p:nvSpPr>
        <p:spPr>
          <a:xfrm>
            <a:off x="867229" y="3862047"/>
            <a:ext cx="10515600" cy="520019"/>
          </a:xfrm>
        </p:spPr>
        <p:txBody>
          <a:bodyPr/>
          <a:lstStyle/>
          <a:p>
            <a:r>
              <a:rPr lang="en-US" b="1" dirty="0">
                <a:latin typeface="Times New Roman" panose="02020603050405020304" pitchFamily="18" charset="0"/>
                <a:cs typeface="Times New Roman" panose="02020603050405020304" pitchFamily="18" charset="0"/>
              </a:rPr>
              <a:t>Your Name</a:t>
            </a:r>
          </a:p>
          <a:p>
            <a:r>
              <a:rPr lang="en-US" dirty="0">
                <a:latin typeface="Times New Roman" panose="02020603050405020304" pitchFamily="18" charset="0"/>
                <a:cs typeface="Times New Roman" panose="02020603050405020304" pitchFamily="18" charset="0"/>
              </a:rPr>
              <a:t>Program Name or Degree Name, Walden University</a:t>
            </a:r>
          </a:p>
          <a:p>
            <a:r>
              <a:rPr lang="en-US" dirty="0">
                <a:latin typeface="Times New Roman" panose="02020603050405020304" pitchFamily="18" charset="0"/>
                <a:cs typeface="Times New Roman" panose="02020603050405020304" pitchFamily="18" charset="0"/>
              </a:rPr>
              <a:t>COURSE XXX: Title of Course</a:t>
            </a:r>
          </a:p>
          <a:p>
            <a:r>
              <a:rPr lang="en-US" dirty="0">
                <a:latin typeface="Times New Roman" panose="02020603050405020304" pitchFamily="18" charset="0"/>
                <a:cs typeface="Times New Roman" panose="02020603050405020304" pitchFamily="18" charset="0"/>
              </a:rPr>
              <a:t>Instructor Name</a:t>
            </a:r>
          </a:p>
          <a:p>
            <a:r>
              <a:rPr lang="en-US" dirty="0">
                <a:latin typeface="Times New Roman" panose="02020603050405020304" pitchFamily="18" charset="0"/>
                <a:cs typeface="Times New Roman" panose="02020603050405020304" pitchFamily="18" charset="0"/>
              </a:rPr>
              <a:t>Month XX, 202X</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95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Introduction</a:t>
            </a:r>
          </a:p>
        </p:txBody>
      </p:sp>
      <p:sp>
        <p:nvSpPr>
          <p:cNvPr id="3" name="Subtitle 2"/>
          <p:cNvSpPr>
            <a:spLocks noGrp="1"/>
          </p:cNvSpPr>
          <p:nvPr>
            <p:ph type="subTitle" idx="1"/>
          </p:nvPr>
        </p:nvSpPr>
        <p:spPr>
          <a:xfrm>
            <a:off x="464455" y="1181061"/>
            <a:ext cx="11153803" cy="5008724"/>
          </a:xfrm>
        </p:spPr>
        <p:txBody>
          <a:bodyPr/>
          <a:lstStyle/>
          <a:p>
            <a:pPr marL="342900" indent="-342900">
              <a:lnSpc>
                <a:spcPct val="100000"/>
              </a:lnSpc>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Ethical issues are forever present in the criminal justice field</a:t>
            </a:r>
          </a:p>
          <a:p>
            <a:pPr marL="342900" indent="-342900">
              <a:lnSpc>
                <a:spcPct val="100000"/>
              </a:lnSpc>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issues may range from personal all the way to professionalism of an individual</a:t>
            </a:r>
          </a:p>
          <a:p>
            <a:pPr marL="342900" indent="-342900">
              <a:lnSpc>
                <a:spcPct val="100000"/>
              </a:lnSpc>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Mitigating such challenges are important in ensuring smooth operation of the criminal justice field (Braswell et al., 2017)</a:t>
            </a:r>
          </a:p>
          <a:p>
            <a:pPr marL="342900" indent="-342900">
              <a:lnSpc>
                <a:spcPct val="100000"/>
              </a:lnSpc>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presentation will focus on the different ethical challenges in relation to different fields such as the use of authority, policing policies, human rights, criminal justice policy, relation between personal and professional interests, media reporting </a:t>
            </a:r>
            <a:r>
              <a:rPr lang="en-US" dirty="0" smtClean="0">
                <a:latin typeface="Times New Roman" panose="02020603050405020304" pitchFamily="18" charset="0"/>
                <a:cs typeface="Times New Roman" panose="02020603050405020304" pitchFamily="18" charset="0"/>
              </a:rPr>
              <a:t>among others</a:t>
            </a:r>
            <a:r>
              <a:rPr lang="en-US" dirty="0" smtClean="0">
                <a:latin typeface="Times New Roman" panose="02020603050405020304" pitchFamily="18" charset="0"/>
                <a:cs typeface="Times New Roman" panose="02020603050405020304" pitchFamily="18" charset="0"/>
              </a:rPr>
              <a:t>. </a:t>
            </a:r>
          </a:p>
          <a:p>
            <a:pPr marL="342900" indent="-342900">
              <a:lnSpc>
                <a:spcPct val="100000"/>
              </a:lnSpc>
              <a:buClr>
                <a:schemeClr val="accent1">
                  <a:lumMod val="50000"/>
                </a:schemeClr>
              </a:buCl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These </a:t>
            </a:r>
            <a:r>
              <a:rPr lang="en-US" dirty="0">
                <a:latin typeface="Times New Roman" panose="02020603050405020304" pitchFamily="18" charset="0"/>
                <a:cs typeface="Times New Roman" panose="02020603050405020304" pitchFamily="18" charset="0"/>
              </a:rPr>
              <a:t>areas are the most affected with these challenges</a:t>
            </a:r>
          </a:p>
          <a:p>
            <a:pPr marL="342900" indent="-342900">
              <a:lnSpc>
                <a:spcPct val="100000"/>
              </a:lnSpc>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Therefore, addressing each issue separately will further explain them in details for every individuals understanding</a:t>
            </a:r>
          </a:p>
          <a:p>
            <a:pPr marL="342900" indent="-342900">
              <a:lnSpc>
                <a:spcPct val="150000"/>
              </a:lnSpc>
              <a:buClr>
                <a:schemeClr val="accent1">
                  <a:lumMod val="50000"/>
                </a:schemeClr>
              </a:buCl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342900" indent="-342900">
              <a:buClr>
                <a:schemeClr val="accent1">
                  <a:lumMod val="50000"/>
                </a:schemeClr>
              </a:buCl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1544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4455" y="1181061"/>
            <a:ext cx="11153803" cy="5032170"/>
          </a:xfrm>
        </p:spPr>
        <p:txBody>
          <a:bodyPr/>
          <a:lstStyle/>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Normally, law enforcers have immeasurable amounts of power usable against citizens to limit their freedom, using force against them, confiscating their belongings and frisk both them and their residentials</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capacities are awarded to law enforces legally under specified conditions and they are trained to recognize when the powers should be legally applicable (Braswell et al., 2017)</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capacities are legally authorized and law enforcers are fully aware of that</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Therefore, it is crucial for law enforcers not to misuse these powers when awarded for two major reasons</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First is due to citizenship psychology where citizens through trying to do the right things in order to be part of the mainstream society hence, doing things that are unreasonable requested by the law enforcement officers (Bazelon, 2017)</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Secondly, in order to maintain due process which is required for all law enforcers</a:t>
            </a:r>
          </a:p>
          <a:p>
            <a:pPr marL="571500" indent="-342900">
              <a:buClr>
                <a:schemeClr val="accent1">
                  <a:lumMod val="50000"/>
                </a:schemeClr>
              </a:buCl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5" name="Title 4">
            <a:extLst>
              <a:ext uri="{FF2B5EF4-FFF2-40B4-BE49-F238E27FC236}">
                <a16:creationId xmlns:a16="http://schemas.microsoft.com/office/drawing/2014/main" xmlns="" id="{0F4A21A3-33AC-4843-83C3-FB86F37530EF}"/>
              </a:ext>
            </a:extLst>
          </p:cNvPr>
          <p:cNvSpPr>
            <a:spLocks noGrp="1"/>
          </p:cNvSpPr>
          <p:nvPr>
            <p:ph type="ctrTitle"/>
          </p:nvPr>
        </p:nvSpPr>
        <p:spPr/>
        <p:txBody>
          <a:bodyPr>
            <a:normAutofit/>
          </a:bodyPr>
          <a:lstStyle/>
          <a:p>
            <a:r>
              <a:rPr lang="en-US" sz="3200" b="1" dirty="0">
                <a:latin typeface="Times New Roman" panose="02020603050405020304" pitchFamily="18" charset="0"/>
                <a:cs typeface="Times New Roman" panose="02020603050405020304" pitchFamily="18" charset="0"/>
              </a:rPr>
              <a:t>Use of Authority</a:t>
            </a:r>
          </a:p>
        </p:txBody>
      </p:sp>
    </p:spTree>
    <p:extLst>
      <p:ext uri="{BB962C8B-B14F-4D97-AF65-F5344CB8AC3E}">
        <p14:creationId xmlns:p14="http://schemas.microsoft.com/office/powerpoint/2010/main" val="3436882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5" y="216535"/>
            <a:ext cx="10977267" cy="575808"/>
          </a:xfrm>
        </p:spPr>
        <p:txBody>
          <a:bodyPr>
            <a:normAutofit fontScale="90000"/>
          </a:bodyPr>
          <a:lstStyle/>
          <a:p>
            <a:r>
              <a:rPr lang="en-US" dirty="0">
                <a:latin typeface="Times New Roman" panose="02020603050405020304" pitchFamily="18" charset="0"/>
                <a:cs typeface="Times New Roman" panose="02020603050405020304" pitchFamily="18" charset="0"/>
              </a:rPr>
              <a:t>Relationship Between Personal and Professional Interests</a:t>
            </a:r>
          </a:p>
        </p:txBody>
      </p:sp>
      <p:sp>
        <p:nvSpPr>
          <p:cNvPr id="3" name="Subtitle 2"/>
          <p:cNvSpPr>
            <a:spLocks noGrp="1"/>
          </p:cNvSpPr>
          <p:nvPr>
            <p:ph type="subTitle" idx="1"/>
          </p:nvPr>
        </p:nvSpPr>
        <p:spPr>
          <a:xfrm>
            <a:off x="464455" y="1181061"/>
            <a:ext cx="11153803" cy="5008724"/>
          </a:xfrm>
        </p:spPr>
        <p:txBody>
          <a:bodyPr/>
          <a:lstStyle/>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Personal and professional interests collides in almost all professions involving representation by another individual</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is the most familiar challenge when it comes to criminal justice field</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Being represented by a professional whose has poor personal and professional interests is normally challenging for the client </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Conflicts between personal and professional interests may arise from financial arrangements or commercial interests (O’Neal, 2019)</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representative may want to benefit personally or professionally by offering their services to a client</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latter </a:t>
            </a:r>
            <a:r>
              <a:rPr lang="en-US" dirty="0">
                <a:latin typeface="Times New Roman" panose="02020603050405020304" pitchFamily="18" charset="0"/>
                <a:cs typeface="Times New Roman" panose="02020603050405020304" pitchFamily="18" charset="0"/>
              </a:rPr>
              <a:t>is normally beneficial to the representative whereas personally is destructive to the representatives professional career</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Mitigating this requires an individual to completely avoid circumstances that could result in the two interests conflicting</a:t>
            </a:r>
          </a:p>
        </p:txBody>
      </p:sp>
    </p:spTree>
    <p:extLst>
      <p:ext uri="{BB962C8B-B14F-4D97-AF65-F5344CB8AC3E}">
        <p14:creationId xmlns:p14="http://schemas.microsoft.com/office/powerpoint/2010/main" val="128563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F5451A-61BF-4A88-98DE-BE68C30FAF18}"/>
              </a:ext>
            </a:extLst>
          </p:cNvPr>
          <p:cNvSpPr>
            <a:spLocks noGrp="1"/>
          </p:cNvSpPr>
          <p:nvPr>
            <p:ph type="ctrTitle"/>
          </p:nvPr>
        </p:nvSpPr>
        <p:spPr>
          <a:xfrm>
            <a:off x="464456" y="216535"/>
            <a:ext cx="9570498" cy="575808"/>
          </a:xfrm>
        </p:spPr>
        <p:txBody>
          <a:bodyPr>
            <a:normAutofit fontScale="90000"/>
          </a:bodyPr>
          <a:lstStyle/>
          <a:p>
            <a:r>
              <a:rPr lang="en-US" dirty="0">
                <a:latin typeface="Times New Roman" panose="02020603050405020304" pitchFamily="18" charset="0"/>
                <a:cs typeface="Times New Roman" panose="02020603050405020304" pitchFamily="18" charset="0"/>
              </a:rPr>
              <a:t>Personal and Professional Commitments to Clients</a:t>
            </a:r>
          </a:p>
        </p:txBody>
      </p:sp>
      <p:sp>
        <p:nvSpPr>
          <p:cNvPr id="3" name="Subtitle 2">
            <a:extLst>
              <a:ext uri="{FF2B5EF4-FFF2-40B4-BE49-F238E27FC236}">
                <a16:creationId xmlns:a16="http://schemas.microsoft.com/office/drawing/2014/main" xmlns="" id="{CEF98F31-3339-4B18-A47B-8FB5E5154B11}"/>
              </a:ext>
            </a:extLst>
          </p:cNvPr>
          <p:cNvSpPr>
            <a:spLocks noGrp="1"/>
          </p:cNvSpPr>
          <p:nvPr>
            <p:ph type="subTitle" idx="1"/>
          </p:nvPr>
        </p:nvSpPr>
        <p:spPr>
          <a:xfrm>
            <a:off x="464455" y="1181061"/>
            <a:ext cx="11153803" cy="5023796"/>
          </a:xfrm>
        </p:spPr>
        <p:txBody>
          <a:bodyPr/>
          <a:lstStyle/>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Code of Ethics, commitment to clients is suitably the highest standard </a:t>
            </a:r>
            <a:endParaRPr lang="en-US" dirty="0" smtClean="0">
              <a:latin typeface="Times New Roman" panose="02020603050405020304" pitchFamily="18" charset="0"/>
              <a:cs typeface="Times New Roman" panose="02020603050405020304" pitchFamily="18" charset="0"/>
            </a:endParaRPr>
          </a:p>
          <a:p>
            <a:pPr marL="342900" indent="-342900">
              <a:buClr>
                <a:schemeClr val="accent1">
                  <a:lumMod val="50000"/>
                </a:schemeClr>
              </a:buCl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This is b</a:t>
            </a:r>
            <a:r>
              <a:rPr lang="en-US" dirty="0" smtClean="0">
                <a:latin typeface="Times New Roman" panose="02020603050405020304" pitchFamily="18" charset="0"/>
                <a:cs typeface="Times New Roman" panose="02020603050405020304" pitchFamily="18" charset="0"/>
              </a:rPr>
              <a:t>ecause </a:t>
            </a:r>
            <a:r>
              <a:rPr lang="en-US" dirty="0">
                <a:latin typeface="Times New Roman" panose="02020603050405020304" pitchFamily="18" charset="0"/>
                <a:cs typeface="Times New Roman" panose="02020603050405020304" pitchFamily="18" charset="0"/>
              </a:rPr>
              <a:t>it apprehends the abstraction of the communal work profession’s values and missions at the same time keeping in balance this commitment with the circumstantial determinants which advice communal work practice</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Communal workers’ responsibility is to ensure clients well-being </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Generally, client’s interests are paramount (O’Neal, 2019)</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However, a communal worker obligation to specified legal responsibility or the entire society could bypass loyalty owed to clients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Advising clients when this is about to happens is necessary</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For instance, a social worker is required by regulations to report when their client has warned to harm their selves or other or even abused a child</a:t>
            </a:r>
          </a:p>
        </p:txBody>
      </p:sp>
    </p:spTree>
    <p:extLst>
      <p:ext uri="{BB962C8B-B14F-4D97-AF65-F5344CB8AC3E}">
        <p14:creationId xmlns:p14="http://schemas.microsoft.com/office/powerpoint/2010/main" val="253952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2C2E95-2D2B-4C1F-9A28-578C54AEB2D0}"/>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Criminal Justice Policy</a:t>
            </a:r>
          </a:p>
        </p:txBody>
      </p:sp>
      <p:sp>
        <p:nvSpPr>
          <p:cNvPr id="3" name="Subtitle 2">
            <a:extLst>
              <a:ext uri="{FF2B5EF4-FFF2-40B4-BE49-F238E27FC236}">
                <a16:creationId xmlns:a16="http://schemas.microsoft.com/office/drawing/2014/main" xmlns="" id="{5D327229-C562-4AD1-B0C2-C456176BB6B5}"/>
              </a:ext>
            </a:extLst>
          </p:cNvPr>
          <p:cNvSpPr>
            <a:spLocks noGrp="1"/>
          </p:cNvSpPr>
          <p:nvPr>
            <p:ph type="subTitle" idx="1"/>
          </p:nvPr>
        </p:nvSpPr>
        <p:spPr>
          <a:xfrm>
            <a:off x="464455" y="1181061"/>
            <a:ext cx="11153803" cy="5032170"/>
          </a:xfrm>
        </p:spPr>
        <p:txBody>
          <a:bodyPr/>
          <a:lstStyle/>
          <a:p>
            <a:pPr marL="285750" indent="-28575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Making policies on criminal justice challenges are done at numerous levels in the society (Green &amp;</a:t>
            </a:r>
            <a:r>
              <a:rPr lang="en-US" dirty="0" err="1">
                <a:latin typeface="Times New Roman" panose="02020603050405020304" pitchFamily="18" charset="0"/>
                <a:cs typeface="Times New Roman" panose="02020603050405020304" pitchFamily="18" charset="0"/>
              </a:rPr>
              <a:t>Yaroshefsky</a:t>
            </a:r>
            <a:r>
              <a:rPr lang="en-US" dirty="0">
                <a:latin typeface="Times New Roman" panose="02020603050405020304" pitchFamily="18" charset="0"/>
                <a:cs typeface="Times New Roman" panose="02020603050405020304" pitchFamily="18" charset="0"/>
              </a:rPr>
              <a:t>, 2020)</a:t>
            </a:r>
          </a:p>
          <a:p>
            <a:pPr marL="285750" indent="-28575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They range from local community that presents a new watch program to the conveyance of blueprints at the national level despite spending years in Congress</a:t>
            </a:r>
          </a:p>
          <a:p>
            <a:pPr marL="285750" indent="-28575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these deferring levels, policy makers have the obligation to choose and deconstruct options, and as they dictate the way to follow, they have to consider all the ethical aspects which are associated with their proposal and plans</a:t>
            </a:r>
          </a:p>
          <a:p>
            <a:pPr marL="285750" indent="-28575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Making policies involve forecasting different future circumstances if flow of events are uninterrupted</a:t>
            </a:r>
          </a:p>
          <a:p>
            <a:pPr marL="285750" indent="-28575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also involves protruding the future significance of a given course of deed and identification of the desired result from a number of presented choices</a:t>
            </a:r>
          </a:p>
          <a:p>
            <a:pPr marL="285750" indent="-28575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Lastly, it involves creation of enough systems used in monitory</a:t>
            </a:r>
          </a:p>
        </p:txBody>
      </p:sp>
    </p:spTree>
    <p:extLst>
      <p:ext uri="{BB962C8B-B14F-4D97-AF65-F5344CB8AC3E}">
        <p14:creationId xmlns:p14="http://schemas.microsoft.com/office/powerpoint/2010/main" val="2704707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4FD4AD-ED23-4A63-BEE3-2630BA305325}"/>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Policing Policy</a:t>
            </a:r>
          </a:p>
        </p:txBody>
      </p:sp>
      <p:sp>
        <p:nvSpPr>
          <p:cNvPr id="3" name="Subtitle 2">
            <a:extLst>
              <a:ext uri="{FF2B5EF4-FFF2-40B4-BE49-F238E27FC236}">
                <a16:creationId xmlns:a16="http://schemas.microsoft.com/office/drawing/2014/main" xmlns="" id="{EB9C5B27-E3E8-4BE2-BFA7-609AAC382326}"/>
              </a:ext>
            </a:extLst>
          </p:cNvPr>
          <p:cNvSpPr>
            <a:spLocks noGrp="1"/>
          </p:cNvSpPr>
          <p:nvPr>
            <p:ph type="subTitle" idx="1"/>
          </p:nvPr>
        </p:nvSpPr>
        <p:spPr>
          <a:xfrm>
            <a:off x="464455" y="1181061"/>
            <a:ext cx="11153803" cy="5032170"/>
          </a:xfrm>
        </p:spPr>
        <p:txBody>
          <a:bodyPr/>
          <a:lstStyle/>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Officers of the law are normally required to adhere to the law enforcement ethics defined by the International Association of Chief of Police</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However, this code normally create dilemmas or ethical challenges especially to the police officers </a:t>
            </a:r>
            <a:r>
              <a:rPr lang="en-US" dirty="0" smtClean="0">
                <a:latin typeface="Times New Roman" panose="02020603050405020304" pitchFamily="18" charset="0"/>
                <a:cs typeface="Times New Roman" panose="02020603050405020304" pitchFamily="18" charset="0"/>
              </a:rPr>
              <a:t>themselves </a:t>
            </a:r>
            <a:r>
              <a:rPr lang="en-US" dirty="0">
                <a:latin typeface="Times New Roman" panose="02020603050405020304" pitchFamily="18" charset="0"/>
                <a:cs typeface="Times New Roman" panose="02020603050405020304" pitchFamily="18" charset="0"/>
              </a:rPr>
              <a:t>(Siege &amp; Worrall, 2018)</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 are several ethical issues within law enforcement such as upholding the law and personal rights’ acting impartial, officer’s off-duty life, profiling and using unnecessary force</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Police are usually held to a terribly high standard requiring their personal lives mirror the integrity of their resistance</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challenges are greatly significant in determining whether a cop should be carrying out their daily duties or not</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 has to be limitations to extends in which police officers should go in order to serve their community as stated by law (Green &amp;</a:t>
            </a:r>
            <a:r>
              <a:rPr lang="en-US" dirty="0" err="1">
                <a:latin typeface="Times New Roman" panose="02020603050405020304" pitchFamily="18" charset="0"/>
                <a:cs typeface="Times New Roman" panose="02020603050405020304" pitchFamily="18" charset="0"/>
              </a:rPr>
              <a:t>Yaroshefsky</a:t>
            </a:r>
            <a:r>
              <a:rPr lang="en-US"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180577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D638E2-1C9C-4974-87A9-8A889A8B4063}"/>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Information Sharing</a:t>
            </a:r>
          </a:p>
        </p:txBody>
      </p:sp>
      <p:sp>
        <p:nvSpPr>
          <p:cNvPr id="3" name="Subtitle 2">
            <a:extLst>
              <a:ext uri="{FF2B5EF4-FFF2-40B4-BE49-F238E27FC236}">
                <a16:creationId xmlns:a16="http://schemas.microsoft.com/office/drawing/2014/main" xmlns="" id="{831B8A4E-61DE-435A-975D-F565F518AF59}"/>
              </a:ext>
            </a:extLst>
          </p:cNvPr>
          <p:cNvSpPr>
            <a:spLocks noGrp="1"/>
          </p:cNvSpPr>
          <p:nvPr>
            <p:ph type="subTitle" idx="1"/>
          </p:nvPr>
        </p:nvSpPr>
        <p:spPr>
          <a:xfrm>
            <a:off x="464455" y="1181061"/>
            <a:ext cx="11153803" cy="5023796"/>
          </a:xfrm>
        </p:spPr>
        <p:txBody>
          <a:bodyPr/>
          <a:lstStyle/>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Different questions have </a:t>
            </a:r>
            <a:r>
              <a:rPr lang="en-US" dirty="0" err="1" smtClean="0">
                <a:latin typeface="Times New Roman" panose="02020603050405020304" pitchFamily="18" charset="0"/>
                <a:cs typeface="Times New Roman" panose="02020603050405020304" pitchFamily="18" charset="0"/>
              </a:rPr>
              <a:t>arised</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as a result of the numerous online news media that present news that may be irrelevant or distorted (Siege &amp; Worrall, 2018)</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information put up online, shared verbally or through cell phone are most of the time unreliable </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However, most people tend to use them as part of what they know and present them as research</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information shared from an individual to the other are easily distorted </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After a while, these information becomes irrelevant therefore, limiting a persons research (Bazelon, 2017)</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Managing confidentiality and privacy is another relevant issue especially when the data is being shared </a:t>
            </a:r>
          </a:p>
        </p:txBody>
      </p:sp>
    </p:spTree>
    <p:extLst>
      <p:ext uri="{BB962C8B-B14F-4D97-AF65-F5344CB8AC3E}">
        <p14:creationId xmlns:p14="http://schemas.microsoft.com/office/powerpoint/2010/main" val="1951113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47A6B7-B0AD-4832-B3AA-0C1A7D92342C}"/>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Media Reporting</a:t>
            </a:r>
          </a:p>
        </p:txBody>
      </p:sp>
      <p:sp>
        <p:nvSpPr>
          <p:cNvPr id="3" name="Subtitle 2">
            <a:extLst>
              <a:ext uri="{FF2B5EF4-FFF2-40B4-BE49-F238E27FC236}">
                <a16:creationId xmlns:a16="http://schemas.microsoft.com/office/drawing/2014/main" xmlns="" id="{855D533B-7014-47B9-A6FC-2F91ABAE7092}"/>
              </a:ext>
            </a:extLst>
          </p:cNvPr>
          <p:cNvSpPr>
            <a:spLocks noGrp="1"/>
          </p:cNvSpPr>
          <p:nvPr>
            <p:ph type="subTitle" idx="1"/>
          </p:nvPr>
        </p:nvSpPr>
        <p:spPr>
          <a:xfrm>
            <a:off x="464455" y="1181061"/>
            <a:ext cx="11153803" cy="5008724"/>
          </a:xfrm>
        </p:spPr>
        <p:txBody>
          <a:bodyPr/>
          <a:lstStyle/>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Responsible reporting of relevant news is very crucial  when it comes to criminal justice field</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Mistakes made during these reporting commonly results into undesired outcomes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Therefore, grappling with troubled reality is necessary if they are born out through scholarships or through experiences  on how listeners consume data</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Journalists need protection especially when it comes to integrity and institutionally defended freedom of the press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Usually, </a:t>
            </a:r>
            <a:r>
              <a:rPr lang="en-US" dirty="0" smtClean="0">
                <a:latin typeface="Times New Roman" panose="02020603050405020304" pitchFamily="18" charset="0"/>
                <a:cs typeface="Times New Roman" panose="02020603050405020304" pitchFamily="18" charset="0"/>
              </a:rPr>
              <a:t>journalists face </a:t>
            </a:r>
            <a:r>
              <a:rPr lang="en-US" dirty="0">
                <a:latin typeface="Times New Roman" panose="02020603050405020304" pitchFamily="18" charset="0"/>
                <a:cs typeface="Times New Roman" panose="02020603050405020304" pitchFamily="18" charset="0"/>
              </a:rPr>
              <a:t>malevolent online bullying, physical intimidation or threats, or attacks just because of hate (Green &amp;</a:t>
            </a:r>
            <a:r>
              <a:rPr lang="en-US" dirty="0" err="1">
                <a:latin typeface="Times New Roman" panose="02020603050405020304" pitchFamily="18" charset="0"/>
                <a:cs typeface="Times New Roman" panose="02020603050405020304" pitchFamily="18" charset="0"/>
              </a:rPr>
              <a:t>Yaroshefsky</a:t>
            </a:r>
            <a:r>
              <a:rPr lang="en-US" dirty="0">
                <a:latin typeface="Times New Roman" panose="02020603050405020304" pitchFamily="18" charset="0"/>
                <a:cs typeface="Times New Roman" panose="02020603050405020304" pitchFamily="18" charset="0"/>
              </a:rPr>
              <a:t>, 2020)</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Republishing of unauthorized divulgence of private data of third-parties and platforms that are independent is also a huge problem when it comes to media reporting</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All these challenges should be prevented for the smooth running of the media</a:t>
            </a:r>
          </a:p>
        </p:txBody>
      </p:sp>
    </p:spTree>
    <p:extLst>
      <p:ext uri="{BB962C8B-B14F-4D97-AF65-F5344CB8AC3E}">
        <p14:creationId xmlns:p14="http://schemas.microsoft.com/office/powerpoint/2010/main" val="514143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Human Rights</a:t>
            </a:r>
          </a:p>
        </p:txBody>
      </p:sp>
      <p:sp>
        <p:nvSpPr>
          <p:cNvPr id="3" name="Subtitle 2"/>
          <p:cNvSpPr>
            <a:spLocks noGrp="1"/>
          </p:cNvSpPr>
          <p:nvPr>
            <p:ph type="subTitle" idx="1"/>
          </p:nvPr>
        </p:nvSpPr>
        <p:spPr>
          <a:xfrm>
            <a:off x="464455" y="1181061"/>
            <a:ext cx="11153803" cy="5049922"/>
          </a:xfrm>
        </p:spPr>
        <p:txBody>
          <a:bodyPr/>
          <a:lstStyle/>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 different ethical challenges related to human rights which commonly associated with international human rights</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Conflict between local cultural norms and human rights fundamentals is one of the major ethical issues</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Most communities still stick to the norms because they are used to it therefore, they fear change (Shah, 2019)</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Human rights are essential in ensuring individuals are not intimidated or threated by people in power either locally or internationally</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criminal justice field is tested on a daily basis when it comes to human rights</a:t>
            </a:r>
          </a:p>
          <a:p>
            <a:pPr marL="5715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When a clients being represented has done an offence, there are a certain number of privileges they are detained such as freedom of movement (Shah, 2019)</a:t>
            </a:r>
          </a:p>
          <a:p>
            <a:pPr marL="571500" indent="-342900">
              <a:buClr>
                <a:schemeClr val="accent1">
                  <a:lumMod val="50000"/>
                </a:schemeClr>
              </a:buCl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18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1E3A9F-667B-4D99-8EA8-AECD8FBB2419}"/>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Conclusion</a:t>
            </a:r>
          </a:p>
        </p:txBody>
      </p:sp>
      <p:sp>
        <p:nvSpPr>
          <p:cNvPr id="3" name="Subtitle 2">
            <a:extLst>
              <a:ext uri="{FF2B5EF4-FFF2-40B4-BE49-F238E27FC236}">
                <a16:creationId xmlns:a16="http://schemas.microsoft.com/office/drawing/2014/main" xmlns="" id="{CAB83980-144F-46D8-9610-35FABF8EADA0}"/>
              </a:ext>
            </a:extLst>
          </p:cNvPr>
          <p:cNvSpPr>
            <a:spLocks noGrp="1"/>
          </p:cNvSpPr>
          <p:nvPr>
            <p:ph type="subTitle" idx="1"/>
          </p:nvPr>
        </p:nvSpPr>
        <p:spPr>
          <a:xfrm>
            <a:off x="464455" y="1181061"/>
            <a:ext cx="11153803" cy="5032170"/>
          </a:xfrm>
        </p:spPr>
        <p:txBody>
          <a:bodyPr/>
          <a:lstStyle/>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Ethical issues arise from different circumstances presented by different individuals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All these issues require mitigations to ensure that the criminal justice field operated sufficiently without any disruptions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Thus, there should be mitigation measure from the society in case </a:t>
            </a:r>
            <a:r>
              <a:rPr lang="en-US" dirty="0" smtClean="0">
                <a:latin typeface="Times New Roman" panose="02020603050405020304" pitchFamily="18" charset="0"/>
                <a:cs typeface="Times New Roman" panose="02020603050405020304" pitchFamily="18" charset="0"/>
              </a:rPr>
              <a:t>of criminal </a:t>
            </a:r>
            <a:r>
              <a:rPr lang="en-US" dirty="0">
                <a:latin typeface="Times New Roman" panose="02020603050405020304" pitchFamily="18" charset="0"/>
                <a:cs typeface="Times New Roman" panose="02020603050405020304" pitchFamily="18" charset="0"/>
              </a:rPr>
              <a:t>justice policy all the way to internationally in terms of human rights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would help reduce the challenges faced in the criminal justice field</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different areas presented above demonstrates widely the type of trouble criminal justice field are used to </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Solutions to these issues are not commonly permanent</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When one solution if found and implemented, another challenge arises</a:t>
            </a:r>
          </a:p>
          <a:p>
            <a:pPr marL="342900" indent="-342900">
              <a:buClr>
                <a:schemeClr val="accent1">
                  <a:lumMod val="50000"/>
                </a:schemeClr>
              </a:buCl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cycle is difficult to manage thus, it requires the intervention of every individual in that specific field (Siege &amp; Worrall, 2018)</a:t>
            </a:r>
          </a:p>
          <a:p>
            <a:pPr marL="342900" indent="-342900">
              <a:buClr>
                <a:schemeClr val="accent1">
                  <a:lumMod val="50000"/>
                </a:schemeClr>
              </a:buCl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503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References</a:t>
            </a:r>
          </a:p>
        </p:txBody>
      </p:sp>
      <p:sp>
        <p:nvSpPr>
          <p:cNvPr id="3" name="Subtitle 2"/>
          <p:cNvSpPr>
            <a:spLocks noGrp="1"/>
          </p:cNvSpPr>
          <p:nvPr>
            <p:ph type="subTitle" idx="1"/>
          </p:nvPr>
        </p:nvSpPr>
        <p:spPr>
          <a:xfrm>
            <a:off x="464455" y="1181060"/>
            <a:ext cx="11153803" cy="5010733"/>
          </a:xfrm>
        </p:spPr>
        <p:txBody>
          <a:bodyPr/>
          <a:lstStyle/>
          <a:p>
            <a:pPr marL="228600" indent="-457200"/>
            <a:r>
              <a:rPr lang="en-US" dirty="0">
                <a:latin typeface="Times New Roman" panose="02020603050405020304" pitchFamily="18" charset="0"/>
                <a:cs typeface="Times New Roman" panose="02020603050405020304" pitchFamily="18" charset="0"/>
              </a:rPr>
              <a:t>Bazelon, L. A. (2017). </a:t>
            </a:r>
            <a:r>
              <a:rPr lang="en-US" i="1" dirty="0">
                <a:latin typeface="Times New Roman" panose="02020603050405020304" pitchFamily="18" charset="0"/>
                <a:cs typeface="Times New Roman" panose="02020603050405020304" pitchFamily="18" charset="0"/>
              </a:rPr>
              <a:t>Ethics in Criminal Advocacy</a:t>
            </a:r>
            <a:r>
              <a:rPr lang="en-US" dirty="0">
                <a:latin typeface="Times New Roman" panose="02020603050405020304" pitchFamily="18" charset="0"/>
                <a:cs typeface="Times New Roman" panose="02020603050405020304" pitchFamily="18" charset="0"/>
              </a:rPr>
              <a:t>. ABA Sec. Crim. Just., The State of Criminal Justice. </a:t>
            </a:r>
          </a:p>
          <a:p>
            <a:pPr marL="228600" indent="-457200"/>
            <a:r>
              <a:rPr lang="en-US" dirty="0">
                <a:latin typeface="Times New Roman" panose="02020603050405020304" pitchFamily="18" charset="0"/>
                <a:cs typeface="Times New Roman" panose="02020603050405020304" pitchFamily="18" charset="0"/>
              </a:rPr>
              <a:t>Braswell, M. C., McCarthy, B. R., &amp; McCarthy, B. J. (2017). </a:t>
            </a:r>
            <a:r>
              <a:rPr lang="en-US" i="1" dirty="0">
                <a:latin typeface="Times New Roman" panose="02020603050405020304" pitchFamily="18" charset="0"/>
                <a:cs typeface="Times New Roman" panose="02020603050405020304" pitchFamily="18" charset="0"/>
              </a:rPr>
              <a:t>Justice, Crime, and Ethics</a:t>
            </a:r>
            <a:r>
              <a:rPr lang="en-US" dirty="0">
                <a:latin typeface="Times New Roman" panose="02020603050405020304" pitchFamily="18" charset="0"/>
                <a:cs typeface="Times New Roman" panose="02020603050405020304" pitchFamily="18" charset="0"/>
              </a:rPr>
              <a:t>. Taylor &amp; Francis. </a:t>
            </a:r>
          </a:p>
          <a:p>
            <a:pPr marL="228600" indent="-457200"/>
            <a:r>
              <a:rPr lang="en-US" dirty="0">
                <a:latin typeface="Times New Roman" panose="02020603050405020304" pitchFamily="18" charset="0"/>
                <a:cs typeface="Times New Roman" panose="02020603050405020304" pitchFamily="18" charset="0"/>
              </a:rPr>
              <a:t>Green, B. A., &amp; </a:t>
            </a:r>
            <a:r>
              <a:rPr lang="en-US" dirty="0" err="1">
                <a:latin typeface="Times New Roman" panose="02020603050405020304" pitchFamily="18" charset="0"/>
                <a:cs typeface="Times New Roman" panose="02020603050405020304" pitchFamily="18" charset="0"/>
              </a:rPr>
              <a:t>Yaroshefsky</a:t>
            </a:r>
            <a:r>
              <a:rPr lang="en-US" dirty="0">
                <a:latin typeface="Times New Roman" panose="02020603050405020304" pitchFamily="18" charset="0"/>
                <a:cs typeface="Times New Roman" panose="02020603050405020304" pitchFamily="18" charset="0"/>
              </a:rPr>
              <a:t>, E. (2020). </a:t>
            </a:r>
            <a:r>
              <a:rPr lang="en-US" i="1" dirty="0">
                <a:latin typeface="Times New Roman" panose="02020603050405020304" pitchFamily="18" charset="0"/>
                <a:cs typeface="Times New Roman" panose="02020603050405020304" pitchFamily="18" charset="0"/>
              </a:rPr>
              <a:t>Should Criminal Justice Reformers Care About Prosecutorial Ethics Rules?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Duq</a:t>
            </a:r>
            <a:r>
              <a:rPr lang="en-US" dirty="0">
                <a:latin typeface="Times New Roman" panose="02020603050405020304" pitchFamily="18" charset="0"/>
                <a:cs typeface="Times New Roman" panose="02020603050405020304" pitchFamily="18" charset="0"/>
              </a:rPr>
              <a:t>. L. Rev., 58, 249.</a:t>
            </a:r>
          </a:p>
          <a:p>
            <a:pPr marL="228600" indent="-457200"/>
            <a:r>
              <a:rPr lang="en-US" dirty="0">
                <a:latin typeface="Times New Roman" panose="02020603050405020304" pitchFamily="18" charset="0"/>
                <a:cs typeface="Times New Roman" panose="02020603050405020304" pitchFamily="18" charset="0"/>
              </a:rPr>
              <a:t>O'Neal, K. (2019). </a:t>
            </a:r>
            <a:r>
              <a:rPr lang="en-US" i="1" dirty="0">
                <a:latin typeface="Times New Roman" panose="02020603050405020304" pitchFamily="18" charset="0"/>
                <a:cs typeface="Times New Roman" panose="02020603050405020304" pitchFamily="18" charset="0"/>
              </a:rPr>
              <a:t>Ethics in the Criminal Justice System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Authorea</a:t>
            </a:r>
            <a:r>
              <a:rPr lang="en-US" dirty="0">
                <a:latin typeface="Times New Roman" panose="02020603050405020304" pitchFamily="18" charset="0"/>
                <a:cs typeface="Times New Roman" panose="02020603050405020304" pitchFamily="18" charset="0"/>
              </a:rPr>
              <a:t> Preprints. </a:t>
            </a:r>
          </a:p>
          <a:p>
            <a:pPr marL="228600" indent="-457200"/>
            <a:r>
              <a:rPr lang="en-US" dirty="0">
                <a:latin typeface="Times New Roman" panose="02020603050405020304" pitchFamily="18" charset="0"/>
                <a:cs typeface="Times New Roman" panose="02020603050405020304" pitchFamily="18" charset="0"/>
              </a:rPr>
              <a:t>Siegel, L. J., &amp; Worrall, J. L. (2018). </a:t>
            </a:r>
            <a:r>
              <a:rPr lang="en-US" i="1" dirty="0">
                <a:latin typeface="Times New Roman" panose="02020603050405020304" pitchFamily="18" charset="0"/>
                <a:cs typeface="Times New Roman" panose="02020603050405020304" pitchFamily="18" charset="0"/>
              </a:rPr>
              <a:t>Essentials of criminal justice. </a:t>
            </a:r>
            <a:r>
              <a:rPr lang="en-US" dirty="0">
                <a:latin typeface="Times New Roman" panose="02020603050405020304" pitchFamily="18" charset="0"/>
                <a:cs typeface="Times New Roman" panose="02020603050405020304" pitchFamily="18" charset="0"/>
              </a:rPr>
              <a:t>Cengage Learning.</a:t>
            </a:r>
          </a:p>
          <a:p>
            <a:pPr marL="228600" indent="-457200"/>
            <a:r>
              <a:rPr lang="en-US" dirty="0">
                <a:latin typeface="Times New Roman" panose="02020603050405020304" pitchFamily="18" charset="0"/>
                <a:cs typeface="Times New Roman" panose="02020603050405020304" pitchFamily="18" charset="0"/>
              </a:rPr>
              <a:t>Shah, M. (2019). </a:t>
            </a:r>
            <a:r>
              <a:rPr lang="en-US" i="1" dirty="0">
                <a:latin typeface="Times New Roman" panose="02020603050405020304" pitchFamily="18" charset="0"/>
                <a:cs typeface="Times New Roman" panose="02020603050405020304" pitchFamily="18" charset="0"/>
              </a:rPr>
              <a:t>Ethical Standards for International Human Rights Lawyers</a:t>
            </a:r>
            <a:r>
              <a:rPr lang="en-US" dirty="0">
                <a:latin typeface="Times New Roman" panose="02020603050405020304" pitchFamily="18" charset="0"/>
                <a:cs typeface="Times New Roman" panose="02020603050405020304" pitchFamily="18" charset="0"/>
              </a:rPr>
              <a:t>. Geo. J. Legal Ethics, 32, 213. </a:t>
            </a:r>
          </a:p>
        </p:txBody>
      </p:sp>
    </p:spTree>
    <p:extLst>
      <p:ext uri="{BB962C8B-B14F-4D97-AF65-F5344CB8AC3E}">
        <p14:creationId xmlns:p14="http://schemas.microsoft.com/office/powerpoint/2010/main" val="2836797015"/>
      </p:ext>
    </p:extLst>
  </p:cSld>
  <p:clrMapOvr>
    <a:masterClrMapping/>
  </p:clrMapOvr>
</p:sld>
</file>

<file path=ppt/theme/theme1.xml><?xml version="1.0" encoding="utf-8"?>
<a:theme xmlns:a="http://schemas.openxmlformats.org/drawingml/2006/main" name="Office Theme">
  <a:themeElements>
    <a:clrScheme name="Custom 21">
      <a:dk1>
        <a:sysClr val="windowText" lastClr="000000"/>
      </a:dk1>
      <a:lt1>
        <a:sysClr val="window" lastClr="FFFFFF"/>
      </a:lt1>
      <a:dk2>
        <a:srgbClr val="44546A"/>
      </a:dk2>
      <a:lt2>
        <a:srgbClr val="E7E6E6"/>
      </a:lt2>
      <a:accent1>
        <a:srgbClr val="0085A3"/>
      </a:accent1>
      <a:accent2>
        <a:srgbClr val="FBB84B"/>
      </a:accent2>
      <a:accent3>
        <a:srgbClr val="5A5D66"/>
      </a:accent3>
      <a:accent4>
        <a:srgbClr val="45B29C"/>
      </a:accent4>
      <a:accent5>
        <a:srgbClr val="DFE0DB"/>
      </a:accent5>
      <a:accent6>
        <a:srgbClr val="5A5D66"/>
      </a:accent6>
      <a:hlink>
        <a:srgbClr val="0085A3"/>
      </a:hlink>
      <a:folHlink>
        <a:srgbClr val="0085A3"/>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aldenPowerpoint_2017" id="{24313F1E-116F-E24E-A1EE-4458AFCA02F3}" vid="{B7FEFC8E-A950-BF4E-8ACF-4E9D112343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4652</TotalTime>
  <Words>2858</Words>
  <Application>Microsoft Office PowerPoint</Application>
  <PresentationFormat>Widescreen</PresentationFormat>
  <Paragraphs>111</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 New Roman</vt:lpstr>
      <vt:lpstr>Wingdings</vt:lpstr>
      <vt:lpstr>Office Theme</vt:lpstr>
      <vt:lpstr>Ethical Challenges in the Criminal Justice Field</vt:lpstr>
      <vt:lpstr>Introduction</vt:lpstr>
      <vt:lpstr>Use of Authority</vt:lpstr>
      <vt:lpstr>Relationship Between Personal and Professional Interests</vt:lpstr>
      <vt:lpstr>Personal and Professional Commitments to Clients</vt:lpstr>
      <vt:lpstr>Criminal Justice Policy</vt:lpstr>
      <vt:lpstr>Policing Policy</vt:lpstr>
      <vt:lpstr>Information Sharing</vt:lpstr>
      <vt:lpstr>Media Reporting</vt:lpstr>
      <vt:lpstr>Human Rights</vt:lpstr>
      <vt:lpstr>Conclusion</vt:lpstr>
      <vt:lpstr>References</vt:lpstr>
    </vt:vector>
  </TitlesOfParts>
  <Company>Laureate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Nastachowski</dc:creator>
  <cp:lastModifiedBy>LAPTOP</cp:lastModifiedBy>
  <cp:revision>69</cp:revision>
  <dcterms:created xsi:type="dcterms:W3CDTF">2018-06-19T13:34:05Z</dcterms:created>
  <dcterms:modified xsi:type="dcterms:W3CDTF">2020-12-09T12:08:35Z</dcterms:modified>
</cp:coreProperties>
</file>